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7" r:id="rId3"/>
    <p:sldId id="282" r:id="rId4"/>
    <p:sldId id="286" r:id="rId5"/>
    <p:sldId id="287" r:id="rId6"/>
    <p:sldId id="288" r:id="rId7"/>
    <p:sldId id="344" r:id="rId8"/>
    <p:sldId id="345" r:id="rId9"/>
    <p:sldId id="320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276" r:id="rId25"/>
    <p:sldId id="363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1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3" tIns="48328" rIns="96653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53" tIns="48328" rIns="96653" bIns="4832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3" tIns="48328" rIns="96653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53" tIns="48328" rIns="96653" bIns="48328" rtlCol="0" anchor="b"/>
          <a:lstStyle>
            <a:lvl1pPr algn="r">
              <a:defRPr sz="1300"/>
            </a:lvl1pPr>
          </a:lstStyle>
          <a:p>
            <a:fld id="{BA6838E5-99F0-4095-9C3A-8E997F0C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764" cy="480388"/>
          </a:xfrm>
          <a:prstGeom prst="rect">
            <a:avLst/>
          </a:prstGeom>
        </p:spPr>
        <p:txBody>
          <a:bodyPr vert="horz" lIns="95601" tIns="47801" rIns="95601" bIns="478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1"/>
            <a:ext cx="3170763" cy="480388"/>
          </a:xfrm>
          <a:prstGeom prst="rect">
            <a:avLst/>
          </a:prstGeom>
        </p:spPr>
        <p:txBody>
          <a:bodyPr vert="horz" lIns="95601" tIns="47801" rIns="95601" bIns="4780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1" rIns="95601" bIns="478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561227"/>
            <a:ext cx="5852160" cy="4320213"/>
          </a:xfrm>
          <a:prstGeom prst="rect">
            <a:avLst/>
          </a:prstGeom>
        </p:spPr>
        <p:txBody>
          <a:bodyPr vert="horz" lIns="95601" tIns="47801" rIns="95601" bIns="478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4"/>
            <a:ext cx="3170764" cy="480388"/>
          </a:xfrm>
          <a:prstGeom prst="rect">
            <a:avLst/>
          </a:prstGeom>
        </p:spPr>
        <p:txBody>
          <a:bodyPr vert="horz" lIns="95601" tIns="47801" rIns="95601" bIns="478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4"/>
            <a:ext cx="3170763" cy="480388"/>
          </a:xfrm>
          <a:prstGeom prst="rect">
            <a:avLst/>
          </a:prstGeom>
        </p:spPr>
        <p:txBody>
          <a:bodyPr vert="horz" lIns="95601" tIns="47801" rIns="95601" bIns="47801" rtlCol="0" anchor="b"/>
          <a:lstStyle>
            <a:lvl1pPr algn="r">
              <a:defRPr sz="1300"/>
            </a:lvl1pPr>
          </a:lstStyle>
          <a:p>
            <a:fld id="{EDCAC0BA-456D-47C9-BFBB-3D0D714E9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AC0BA-456D-47C9-BFBB-3D0D714E99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03A8-DD91-47EE-9FE5-15FE3215DCD7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AEB0-A80B-4836-A999-2375A3BE4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da Perry County Meeting #3.jpg"/>
          <p:cNvPicPr>
            <a:picLocks noChangeAspect="1"/>
          </p:cNvPicPr>
          <p:nvPr/>
        </p:nvPicPr>
        <p:blipFill>
          <a:blip r:embed="rId3" cstate="print"/>
          <a:srcRect l="10458" t="3333" r="11177" b="85556"/>
          <a:stretch>
            <a:fillRect/>
          </a:stretch>
        </p:blipFill>
        <p:spPr>
          <a:xfrm>
            <a:off x="762000" y="0"/>
            <a:ext cx="7620000" cy="1398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165622"/>
            <a:ext cx="830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Agenda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Guadalupe County Hospital  - Meeting #2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Tuesday March 13, 2012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4:00 pm</a:t>
            </a:r>
          </a:p>
          <a:p>
            <a:pPr algn="ctr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Introductions – Christina Campos, CEO, Guadalupe County Hospital</a:t>
            </a:r>
          </a:p>
          <a:p>
            <a:pPr marL="857250" lvl="1" indent="-400050">
              <a:buAutoNum type="romanUcPeriod"/>
            </a:pPr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 of Meeting #1 – Val Schott, National Center</a:t>
            </a:r>
          </a:p>
          <a:p>
            <a:pPr marL="857250" lvl="1" indent="-400050">
              <a:buAutoNum type="romanUcPeriod"/>
            </a:pPr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Guadalupe County Economic and Demographic Data - Gerald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Doeksen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National Center</a:t>
            </a:r>
          </a:p>
          <a:p>
            <a:pPr marL="857250" lvl="1" indent="-400050">
              <a:buAutoNum type="romanUcPeriod"/>
            </a:pPr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Guadalupe County Health Indicator/Health Outcome Data – Gerald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Doeksen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 Completed Health Survey Questionnaires – Val Schott</a:t>
            </a:r>
          </a:p>
          <a:p>
            <a:pPr marL="1314450" lvl="2" indent="-400050">
              <a:buAutoNum type="alphaLcPeriod"/>
            </a:pPr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1314450" lvl="2" indent="-400050">
              <a:buAutoNum type="alphaLcPeriod"/>
            </a:pPr>
            <a:endParaRPr lang="en-US" sz="500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Steps</a:t>
            </a:r>
          </a:p>
          <a:p>
            <a:pPr marL="857250" lvl="1" indent="-40005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Meeting #3, Tuesday April 10, 2012 at 4:00 p.m.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26" y="457200"/>
            <a:ext cx="8293274" cy="5993704"/>
          </a:xfrm>
          <a:prstGeom prst="rect">
            <a:avLst/>
          </a:prstGeom>
          <a:noFill/>
          <a:ln w="762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3932998" cy="5105400"/>
          </a:xfrm>
          <a:prstGeom prst="rect">
            <a:avLst/>
          </a:prstGeom>
          <a:noFill/>
          <a:ln w="25400">
            <a:solidFill>
              <a:srgbClr val="6C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ountyhealthrankings.org/sites/all/themes/global/images/prin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32" y="1077433"/>
            <a:ext cx="4038600" cy="597713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762000"/>
          <a:ext cx="8534399" cy="3657600"/>
        </p:xfrm>
        <a:graphic>
          <a:graphicData uri="http://schemas.openxmlformats.org/drawingml/2006/table">
            <a:tbl>
              <a:tblPr/>
              <a:tblGrid>
                <a:gridCol w="5715000"/>
                <a:gridCol w="1371600"/>
                <a:gridCol w="1447799"/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Guadalupe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County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State 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New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Mexico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Factors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Behaviors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Adult obesity - BMI ≥ 30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23.0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Teen birth rate - ages 15-19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Clinical Care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Uninsured adults - under age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26.0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Diabetic screening -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Diabetic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Medicare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enrollees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83.0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Children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in Poverty-Under 18 in Poverty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24.0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3134" y="533400"/>
          <a:ext cx="7315200" cy="5662416"/>
        </p:xfrm>
        <a:graphic>
          <a:graphicData uri="http://schemas.openxmlformats.org/drawingml/2006/table">
            <a:tbl>
              <a:tblPr/>
              <a:tblGrid>
                <a:gridCol w="5308745"/>
                <a:gridCol w="2006455"/>
              </a:tblGrid>
              <a:tr h="1875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2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5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Access to Care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5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for </a:t>
                      </a:r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Guadalupe </a:t>
                      </a: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County, </a:t>
                      </a:r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New</a:t>
                      </a:r>
                      <a:r>
                        <a:rPr lang="en-US" sz="19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Mexico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ACCESS TO CARE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Guadalupe</a:t>
                      </a:r>
                      <a:r>
                        <a:rPr lang="en-US" sz="19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Co., NM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 addition to use of services, access to care may be characterized by medical care coverage and service availability.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04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Uninsured individuals (age under 65</a:t>
                      </a: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401934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Medicare beneficiaries</a:t>
                      </a:r>
                      <a:r>
                        <a:rPr lang="en-US" sz="19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401934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Elderly (age 65+)</a:t>
                      </a:r>
                    </a:p>
                  </a:txBody>
                  <a:tcPr marL="80387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401934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Disabled</a:t>
                      </a:r>
                    </a:p>
                  </a:txBody>
                  <a:tcPr marL="80387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401934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Medicaid </a:t>
                      </a: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beneficiaries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1,417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401934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Primary care physicians per 100,000 </a:t>
                      </a: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population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401934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Dentists per 100,000 </a:t>
                      </a: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population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401934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Community/Migrant Health </a:t>
                      </a: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Centers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401934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Health Professional Shortage </a:t>
                      </a: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</a:p>
                  </a:txBody>
                  <a:tcPr marL="8932" marR="401934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2" marR="8932" marT="8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0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21" y="504825"/>
            <a:ext cx="8750279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 descr="Refugio Health Indicators Tab 3.jpg"/>
          <p:cNvPicPr>
            <a:picLocks noChangeAspect="1"/>
          </p:cNvPicPr>
          <p:nvPr/>
        </p:nvPicPr>
        <p:blipFill>
          <a:blip r:embed="rId2" cstate="print"/>
          <a:srcRect l="8235" t="5455" r="8235" b="88603"/>
          <a:stretch>
            <a:fillRect/>
          </a:stretch>
        </p:blipFill>
        <p:spPr>
          <a:xfrm>
            <a:off x="327835" y="438717"/>
            <a:ext cx="8479466" cy="780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2499" y="57770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Continued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47" y="1600201"/>
            <a:ext cx="8136347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2308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Guadalupe County, NM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1294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533405"/>
          <a:ext cx="6858000" cy="4840786"/>
        </p:xfrm>
        <a:graphic>
          <a:graphicData uri="http://schemas.openxmlformats.org/drawingml/2006/table">
            <a:tbl>
              <a:tblPr/>
              <a:tblGrid>
                <a:gridCol w="1981200"/>
                <a:gridCol w="762000"/>
                <a:gridCol w="1371600"/>
                <a:gridCol w="1371600"/>
                <a:gridCol w="1371600"/>
              </a:tblGrid>
              <a:tr h="28689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89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Births by Race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409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and the State of New Mexico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New Mexico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White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Other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4,558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Unknown/Not Reported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0.6%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Births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2" y="380997"/>
          <a:ext cx="8077200" cy="5983810"/>
        </p:xfrm>
        <a:graphic>
          <a:graphicData uri="http://schemas.openxmlformats.org/drawingml/2006/table">
            <a:tbl>
              <a:tblPr/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30468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 8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68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Birth's by Mother's Age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Guadalupe County and the State of New Mexico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Guadalupe County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State of New Mexico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68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Age Groups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10-17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1,531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18-19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2,930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10.1%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20-29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61.1%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16,580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57.4%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30-39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27.8%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7,231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25.0%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40-49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50+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Unknown/</a:t>
                      </a:r>
                    </a:p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Reported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Births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dbl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dbl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100.0%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dbl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28,873</a:t>
                      </a:r>
                    </a:p>
                  </a:txBody>
                  <a:tcPr marL="8936" marR="8936" marT="8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dbl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100.0%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0" i="0" u="dbl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0" i="0" u="dbl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0" i="0" u="dbl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0" i="0" u="dbl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6" marR="8936" marT="89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27506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676400" y="662940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1" y="1066800"/>
          <a:ext cx="8762999" cy="3704845"/>
        </p:xfrm>
        <a:graphic>
          <a:graphicData uri="http://schemas.openxmlformats.org/drawingml/2006/table">
            <a:tbl>
              <a:tblPr/>
              <a:tblGrid>
                <a:gridCol w="4260202"/>
                <a:gridCol w="1446694"/>
                <a:gridCol w="1151103"/>
                <a:gridCol w="1905000"/>
              </a:tblGrid>
              <a:tr h="2410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16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0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Characteristics From Community Health Highlights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0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Characteristic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New Mexico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Comparison to State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Youth Smoking Prevalence (2009)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19.9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Watch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Adolescent Physical Activity (2007)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50.8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43.6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Watch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 Adolescents who ate 5+ Servings of Fruits and Veggies Daily (2003-2009)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19.6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20.9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Youth (Grades 9-12) with Caring and Supportive Relationship in the Family (2009)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72.7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54.1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Excellent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Alcohol-Related Deaths per 100,000 Population (2007-2009)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101.8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52.9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717363"/>
            <a:ext cx="4191000" cy="5454837"/>
          </a:xfrm>
          <a:prstGeom prst="rect">
            <a:avLst/>
          </a:prstGeom>
          <a:noFill/>
          <a:ln w="25400">
            <a:solidFill>
              <a:srgbClr val="6C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3526" y="457200"/>
            <a:ext cx="8293274" cy="5993704"/>
          </a:xfrm>
          <a:prstGeom prst="rect">
            <a:avLst/>
          </a:prstGeom>
          <a:noFill/>
          <a:ln w="762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81000"/>
          <a:ext cx="8001000" cy="5181602"/>
        </p:xfrm>
        <a:graphic>
          <a:graphicData uri="http://schemas.openxmlformats.org/drawingml/2006/table">
            <a:tbl>
              <a:tblPr/>
              <a:tblGrid>
                <a:gridCol w="3733800"/>
                <a:gridCol w="1295400"/>
                <a:gridCol w="1306945"/>
                <a:gridCol w="1664855"/>
              </a:tblGrid>
              <a:tr h="3009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Continued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Characteristics From Community Health Highlights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Alcohol-Related Chronic Disease Deaths per 100,000 Population (2007-2009)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69.5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23.9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4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Alcohol Related Injury Death Rates per 100,000 Population (2007-2009)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29.0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Drug-Induced Deaths per 100,000 Population (2007-2009)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27.1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Insurance Coverage; % Uninsured, Under 65 Years (2009)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22.9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Reason for Concern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Medicaid Enrollment; Avg Monthly % of Population (2010)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23.4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Primary Care Providers; Ratio of Population to Providers (2008)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Prenatal Care in First Trimester (2008-2009)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68.2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52.0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Excellent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304800"/>
          <a:ext cx="8153400" cy="5017591"/>
        </p:xfrm>
        <a:graphic>
          <a:graphicData uri="http://schemas.openxmlformats.org/drawingml/2006/table">
            <a:tbl>
              <a:tblPr/>
              <a:tblGrid>
                <a:gridCol w="3886200"/>
                <a:gridCol w="1143000"/>
                <a:gridCol w="1191282"/>
                <a:gridCol w="1932918"/>
              </a:tblGrid>
              <a:tr h="3215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16 Continued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5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Characteristics From Community Health Highlights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5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of Live Born Infants with Low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Birthweight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(2008-2010)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Teen Birth Rate; Births per 1000 Girls Age 15-17 (2007-2009)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Chlamydia Cases per 100,000 Population (2010)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Diseases of the Heart Death Rate per 100,000 population (2007-2009)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Reason for Concern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Stroke Death Rate per 100,000 population (2005-2009)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Diabetes Deaths per 100,000 population (2008-2010)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598" y="512164"/>
          <a:ext cx="8610604" cy="4912383"/>
        </p:xfrm>
        <a:graphic>
          <a:graphicData uri="http://schemas.openxmlformats.org/drawingml/2006/table">
            <a:tbl>
              <a:tblPr/>
              <a:tblGrid>
                <a:gridCol w="3886202"/>
                <a:gridCol w="1295400"/>
                <a:gridCol w="1276351"/>
                <a:gridCol w="2152651"/>
              </a:tblGrid>
              <a:tr h="21572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16 Continued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72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Characteristics From Community Health Highlights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72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Adolescent Obesity (BMI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≥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95th percentile) (2001-2009)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18.7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13.5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Reason for Concern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16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Female Breast Cancer Deaths per 100,000 population (2001-2005)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22.1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6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Influenza and Pneumonia Deaths per 100,000 Population (2006-2009)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10.8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20.6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Watch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6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Unintentional Injury Death Rates per 100,000 population (2003-2007)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88.6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62.3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Motor Vehicle Traffic Crash Deaths per 100,000 population (2005-2009) 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18.3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Suicide Death Rates per 100,000 population (2007-2009)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12.9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18.6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Watch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0" marR="4360" marT="43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1" y="228600"/>
          <a:ext cx="8458198" cy="4588703"/>
        </p:xfrm>
        <a:graphic>
          <a:graphicData uri="http://schemas.openxmlformats.org/drawingml/2006/table">
            <a:tbl>
              <a:tblPr/>
              <a:tblGrid>
                <a:gridCol w="3657599"/>
                <a:gridCol w="1524000"/>
                <a:gridCol w="1450194"/>
                <a:gridCol w="1826405"/>
              </a:tblGrid>
              <a:tr h="3576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Table 16 Continued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1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Health Characteristics From Community Health Highlights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6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5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Ratio of Total Substantiated Child Abuse Allegations per 1000 child population (2010)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 Youth Who Felt Sad or Hopeless Almost Every day (2001-2009)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Life Expectancy from Age 65 in avg. number of years (2005-2009)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Children (Under Age 18)  Living in Poverty (2009)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Improvement Needed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High School Graduation Rate (2010)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Excellent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9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1000" y="432148"/>
            <a:ext cx="8305800" cy="6035040"/>
          </a:xfrm>
          <a:prstGeom prst="rect">
            <a:avLst/>
          </a:prstGeom>
          <a:noFill/>
          <a:ln w="762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409075" y="5318524"/>
            <a:ext cx="8356948" cy="1158476"/>
            <a:chOff x="609600" y="5486400"/>
            <a:chExt cx="8050271" cy="1158476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609600" y="5670415"/>
              <a:ext cx="7953882" cy="784698"/>
            </a:xfrm>
            <a:prstGeom prst="rect">
              <a:avLst/>
            </a:prstGeom>
            <a:solidFill>
              <a:srgbClr val="DDDDDD"/>
            </a:solidFill>
            <a:ln w="63500">
              <a:solidFill>
                <a:srgbClr val="6600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1138879" y="5486400"/>
              <a:ext cx="669619" cy="57231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 pitchFamily="34" charset="0"/>
                </a:rPr>
                <a:t>R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208575" y="6080231"/>
              <a:ext cx="6229544" cy="38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</a:rPr>
                <a:t>National Center for Rural Health Works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033448" y="5739686"/>
              <a:ext cx="6626423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 pitchFamily="34" charset="0"/>
                </a:rPr>
                <a:t>Community Health Needs Assessment Template</a:t>
              </a:r>
              <a:endPara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802711" y="6057088"/>
              <a:ext cx="669619" cy="5760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 pitchFamily="34" charset="0"/>
                </a:rPr>
                <a:t>H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60550" y="6068804"/>
              <a:ext cx="669619" cy="5760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 pitchFamily="34" charset="0"/>
                </a:rPr>
                <a:t>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457200"/>
            <a:ext cx="8305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Agenda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Guadalupe County Hospital  - Meeting #2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Tuesday March 13, 2012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4:00 pm</a:t>
            </a:r>
          </a:p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Introductions – Christina Campos, CEO, Guadalupe County Hospital</a:t>
            </a:r>
          </a:p>
          <a:p>
            <a:pPr marL="857250" lvl="1" indent="-400050">
              <a:buAutoNum type="romanU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Review Prior Two Meetings– Val Schott, National Center</a:t>
            </a:r>
          </a:p>
          <a:p>
            <a:pPr marL="857250" lvl="1" indent="-400050">
              <a:buAutoNum type="romanU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Health Survey Results - Gerald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Doeksen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National Center</a:t>
            </a:r>
          </a:p>
          <a:p>
            <a:pPr marL="857250" lvl="1" indent="-400050">
              <a:buAutoNum type="romanU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Develop Community Action Plan – Val Schott and Gerald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Doeksen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314450" lvl="2" indent="-400050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List Community Health Issues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Prioritize Community Health Issues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Discuss Possible Resolution for Health Issues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Summarize Community Recommendations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Hospital CEO Response- Christina Campos</a:t>
            </a:r>
          </a:p>
          <a:p>
            <a:pPr marL="1314450" lvl="2" indent="-400050">
              <a:buAutoNum type="alphaL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AutoNum type="romanU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Next Steps</a:t>
            </a:r>
          </a:p>
          <a:p>
            <a:pPr marL="857250" lvl="1" indent="-40005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22" y="4572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 Additional Information: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452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Please contact: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447800"/>
            <a:ext cx="45720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Gerald Doeksen, Executive Director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Email: gad@okstate.edu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Phone: 405-744-6083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or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Cheryl F. St. Clair, Associate Director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Email: cheryl@okstate.edu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Phone: 405-744-6083 or 98245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National Center for Rural Health Works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Oklahoma State University</a:t>
            </a:r>
          </a:p>
          <a:p>
            <a:pPr>
              <a:buNone/>
            </a:pPr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32148"/>
            <a:ext cx="8305800" cy="6035040"/>
          </a:xfrm>
          <a:prstGeom prst="rect">
            <a:avLst/>
          </a:prstGeom>
          <a:noFill/>
          <a:ln w="762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406052" y="5318524"/>
            <a:ext cx="8356948" cy="1158476"/>
            <a:chOff x="609600" y="5486400"/>
            <a:chExt cx="8050271" cy="1158476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609600" y="5670415"/>
              <a:ext cx="7953882" cy="784698"/>
            </a:xfrm>
            <a:prstGeom prst="rect">
              <a:avLst/>
            </a:prstGeom>
            <a:solidFill>
              <a:srgbClr val="DDDDDD"/>
            </a:solidFill>
            <a:ln w="63500">
              <a:solidFill>
                <a:srgbClr val="6600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1138879" y="5486400"/>
              <a:ext cx="669619" cy="57231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 pitchFamily="34" charset="0"/>
                </a:rPr>
                <a:t>R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208575" y="6080231"/>
              <a:ext cx="6229544" cy="38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</a:rPr>
                <a:t>National Center for Rural Health Works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033448" y="5739686"/>
              <a:ext cx="6626423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 pitchFamily="34" charset="0"/>
                </a:rPr>
                <a:t>Community Health Needs Assessment Template</a:t>
              </a:r>
              <a:endPara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802711" y="6057088"/>
              <a:ext cx="669619" cy="5760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 pitchFamily="34" charset="0"/>
                </a:rPr>
                <a:t>H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60550" y="6068804"/>
              <a:ext cx="669619" cy="5760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 pitchFamily="34" charset="0"/>
                </a:rPr>
                <a:t>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81000"/>
          <a:ext cx="8534400" cy="6158139"/>
        </p:xfrm>
        <a:graphic>
          <a:graphicData uri="http://schemas.openxmlformats.org/drawingml/2006/table">
            <a:tbl>
              <a:tblPr/>
              <a:tblGrid>
                <a:gridCol w="1977536"/>
                <a:gridCol w="1012777"/>
                <a:gridCol w="908008"/>
                <a:gridCol w="890546"/>
                <a:gridCol w="772681"/>
                <a:gridCol w="1139376"/>
                <a:gridCol w="908008"/>
                <a:gridCol w="925468"/>
              </a:tblGrid>
              <a:tr h="14314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2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14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Populations by Race and Hispanic Origin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14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White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Black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Native American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Other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Two or More Races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Hispanic Origin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 Census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Santa Rosa City</a:t>
                      </a: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1,577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934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</a:p>
                  </a:txBody>
                  <a:tcPr marL="6817" marR="61349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2,744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2,227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1349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Rural Area</a:t>
                      </a: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669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684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6817" marR="61349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1,397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1,105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1349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2,530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1,855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</a:t>
                      </a:r>
                    </a:p>
                  </a:txBody>
                  <a:tcPr marL="6817" marR="61349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4,680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3,801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54.1%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39.6%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3.8%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81.2%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1349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State of New Mexico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1,214,253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34,343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173,483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330,640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66,327</a:t>
                      </a:r>
                    </a:p>
                  </a:txBody>
                  <a:tcPr marL="6817" marR="61349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1,819,046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765,386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66.8%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9.5%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18.2%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3.6%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42.1%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2010 Census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Santa Rosa City</a:t>
                      </a: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1,971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654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2,848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2,262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Rural Area</a:t>
                      </a: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694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916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677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3,298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1,066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4,687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3,730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70.4%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22.7%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79.6%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State of New Mexico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1,407,876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42,550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193,222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338,521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77,010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2,059,179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953,403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61349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68.4%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9.4%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16.4%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3.7%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46.3%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41330"/>
          <a:ext cx="7696198" cy="6564270"/>
        </p:xfrm>
        <a:graphic>
          <a:graphicData uri="http://schemas.openxmlformats.org/drawingml/2006/table">
            <a:tbl>
              <a:tblPr/>
              <a:tblGrid>
                <a:gridCol w="1928577"/>
                <a:gridCol w="801310"/>
                <a:gridCol w="801310"/>
                <a:gridCol w="801310"/>
                <a:gridCol w="801310"/>
                <a:gridCol w="801310"/>
                <a:gridCol w="801310"/>
                <a:gridCol w="959761"/>
              </a:tblGrid>
              <a:tr h="22903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3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3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Populations by Age Group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3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Age Groups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0-14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15-19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20-24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25-44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45-64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65+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 Census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Santa Rosa City</a:t>
                      </a: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505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944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549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2,744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Rural Area</a:t>
                      </a: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1,397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1,437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1,024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4,680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19.4%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7.8%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6.4%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30.7%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21.9%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State of New Mexico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419,108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145,751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121,291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516,100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404,571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212,225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1,819,046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23.0%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8.0%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6.7%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28.4%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22.2%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2010 Census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Santa Rosa City</a:t>
                      </a: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483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886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743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366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2,848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Rural Area</a:t>
                      </a: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916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836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1,219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1,339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4,687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17.8%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6.1%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5.9%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26.0%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28.6%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15.5%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400" b="0" i="0" u="dbl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State of New Mexico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429,980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149,861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142,370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515,768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548,945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272,255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2,059,179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20.9%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7.3%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6.9%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26.7%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13.2%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97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44" marR="6744" marT="6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44" marR="6744" marT="6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6551" y="1066800"/>
          <a:ext cx="5930898" cy="4469130"/>
        </p:xfrm>
        <a:graphic>
          <a:graphicData uri="http://schemas.openxmlformats.org/drawingml/2006/table">
            <a:tbl>
              <a:tblPr/>
              <a:tblGrid>
                <a:gridCol w="1489888"/>
                <a:gridCol w="888202"/>
                <a:gridCol w="888202"/>
                <a:gridCol w="888202"/>
                <a:gridCol w="888202"/>
                <a:gridCol w="888202"/>
              </a:tblGrid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Population, Projections, and Percent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Census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Population Projections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5,961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6,717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Change from 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State of New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2,059,179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2,356,236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2,540,145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2,707,757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2,864,796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Change from 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228590"/>
          <a:ext cx="7848599" cy="6400818"/>
        </p:xfrm>
        <a:graphic>
          <a:graphicData uri="http://schemas.openxmlformats.org/drawingml/2006/table">
            <a:tbl>
              <a:tblPr/>
              <a:tblGrid>
                <a:gridCol w="3721001"/>
                <a:gridCol w="788555"/>
                <a:gridCol w="850163"/>
                <a:gridCol w="874805"/>
                <a:gridCol w="825520"/>
                <a:gridCol w="788555"/>
              </a:tblGrid>
              <a:tr h="24925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Table 5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25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Full- &amp; Part-Time Employment by Type of Employment &amp; by Major Industry (NAICS)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25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Mexico, 2009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New Mexico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No. of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Jobs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Private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Private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full- &amp; part-time employment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2,019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Wage &amp; salary employment</a:t>
                      </a:r>
                    </a:p>
                  </a:txBody>
                  <a:tcPr marL="6691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1,439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71.3%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79.1%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Proprietors' employment</a:t>
                      </a:r>
                    </a:p>
                  </a:txBody>
                  <a:tcPr marL="6691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580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28.7%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20.9%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Farm proprietors' employment</a:t>
                      </a:r>
                    </a:p>
                  </a:txBody>
                  <a:tcPr marL="133831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37.4%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7.8%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Nonfarm proprietors' employment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3831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363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62.6%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92.2%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By Industry: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Farm employment</a:t>
                      </a:r>
                    </a:p>
                  </a:txBody>
                  <a:tcPr marL="6691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258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12.8%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2.3%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Nonfarm employment</a:t>
                      </a:r>
                    </a:p>
                  </a:txBody>
                  <a:tcPr marL="6691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1,761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87.2%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97.7%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Private employment</a:t>
                      </a:r>
                    </a:p>
                  </a:txBody>
                  <a:tcPr marL="133831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1,276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72.5%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79.4%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Construction</a:t>
                      </a:r>
                    </a:p>
                  </a:txBody>
                  <a:tcPr marL="200746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8.1%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8.1%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Retail trade</a:t>
                      </a:r>
                    </a:p>
                  </a:txBody>
                  <a:tcPr marL="200746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20.4%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13.5%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Transportation &amp; warehousing</a:t>
                      </a:r>
                    </a:p>
                  </a:txBody>
                  <a:tcPr marL="200746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5.0%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2.9%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care &amp; social assistance</a:t>
                      </a:r>
                    </a:p>
                  </a:txBody>
                  <a:tcPr marL="200746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12.2%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14.2%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Accommodation &amp; food services</a:t>
                      </a:r>
                    </a:p>
                  </a:txBody>
                  <a:tcPr marL="200746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415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32.5%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9.8%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Other services, except public admin</a:t>
                      </a:r>
                    </a:p>
                  </a:txBody>
                  <a:tcPr marL="200746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5.7%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Sum of (D) and (L) Categories</a:t>
                      </a:r>
                      <a:r>
                        <a:rPr lang="en-US" sz="1400" b="0" i="1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0746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16.1%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Government &amp; government enterprises</a:t>
                      </a:r>
                    </a:p>
                  </a:txBody>
                  <a:tcPr marL="133831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485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27.5%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20.6%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4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35" marR="7435" marT="7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2" y="380992"/>
          <a:ext cx="8610598" cy="6248416"/>
        </p:xfrm>
        <a:graphic>
          <a:graphicData uri="http://schemas.openxmlformats.org/drawingml/2006/table">
            <a:tbl>
              <a:tblPr/>
              <a:tblGrid>
                <a:gridCol w="4148867"/>
                <a:gridCol w="911391"/>
                <a:gridCol w="993007"/>
                <a:gridCol w="843376"/>
                <a:gridCol w="870581"/>
                <a:gridCol w="843376"/>
              </a:tblGrid>
              <a:tr h="24370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Table 6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9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Personal Income Earnings by Place of Work and by Industry (NAICS)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0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 Guadalupe County and the State of New Mexico, 2009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New Mexico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Income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($1,000s)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Private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Private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earnings by place of work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58,321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Wage &amp; salary disbursements</a:t>
                      </a:r>
                    </a:p>
                  </a:txBody>
                  <a:tcPr marL="136325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38,422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65.9%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71.6%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Proprietors' income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6325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9,299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15.9%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9.9%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All other earnings</a:t>
                      </a:r>
                    </a:p>
                  </a:txBody>
                  <a:tcPr marL="136325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10,600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18.2%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18.6%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Earnings by Industry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earnings by industry</a:t>
                      </a:r>
                    </a:p>
                  </a:txBody>
                  <a:tcPr marL="68162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58,321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Farm earnings</a:t>
                      </a:r>
                    </a:p>
                  </a:txBody>
                  <a:tcPr marL="136325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5,650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9.7%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1.2%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Nonfarm earnings</a:t>
                      </a:r>
                    </a:p>
                  </a:txBody>
                  <a:tcPr marL="136325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52,671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90.3%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98.8%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Private earnings</a:t>
                      </a:r>
                    </a:p>
                  </a:txBody>
                  <a:tcPr marL="204487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32,819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62.3%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71.6%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Construction</a:t>
                      </a:r>
                    </a:p>
                  </a:txBody>
                  <a:tcPr marL="272650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4,128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12.6%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8.6%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Retail trade</a:t>
                      </a:r>
                    </a:p>
                  </a:txBody>
                  <a:tcPr marL="272650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6,188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18.9%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9.7%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Transportation &amp; warehousing</a:t>
                      </a:r>
                    </a:p>
                  </a:txBody>
                  <a:tcPr marL="272650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2,136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6.5%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3.7%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Educational services</a:t>
                      </a:r>
                    </a:p>
                  </a:txBody>
                  <a:tcPr marL="272650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Health care &amp; social assistance</a:t>
                      </a:r>
                    </a:p>
                  </a:txBody>
                  <a:tcPr marL="272650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6,405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19.5%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15.7%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Other services, except public admin</a:t>
                      </a:r>
                    </a:p>
                  </a:txBody>
                  <a:tcPr marL="272650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2,818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8.6%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5.2%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Sum of (D) &amp; (L) Categories</a:t>
                      </a:r>
                      <a:r>
                        <a:rPr lang="en-US" sz="1400" b="0" i="1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2650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3,679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11.2%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Government &amp; government enterprises</a:t>
                      </a:r>
                    </a:p>
                  </a:txBody>
                  <a:tcPr marL="204487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19,852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37.7%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28.4%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0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74" marR="7574" marT="75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1" y="457205"/>
          <a:ext cx="8458200" cy="5562595"/>
        </p:xfrm>
        <a:graphic>
          <a:graphicData uri="http://schemas.openxmlformats.org/drawingml/2006/table">
            <a:tbl>
              <a:tblPr/>
              <a:tblGrid>
                <a:gridCol w="3739270"/>
                <a:gridCol w="1228026"/>
                <a:gridCol w="1103843"/>
                <a:gridCol w="1297016"/>
                <a:gridCol w="1090045"/>
              </a:tblGrid>
              <a:tr h="31733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33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Transfer Receipts for Guadalupe County and the State of New Mexico, 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24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Guadalupe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State of New Mexico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33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Receipts*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Receipts*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($1,000s)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($1,000s)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personal current transfer receipts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44,879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14,345,809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Receipts of individuals from govts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13,981,149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Ret. &amp; disab. ins. benefits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4,313,600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Old-age, surv &amp; disab ins benefits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9,835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4,165,644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Railroad ret &amp; disab benefits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Workers' comp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Other govt ret &amp; disab ins benefits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Medical benefits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6,225,189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dbl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Medicare benefits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8,683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2,623,849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Public asst medical care benefits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3,524,253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Military medical insurance benefits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33400" y="62484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81000"/>
          <a:ext cx="6096000" cy="831912"/>
        </p:xfrm>
        <a:graphic>
          <a:graphicData uri="http://schemas.openxmlformats.org/drawingml/2006/table">
            <a:tbl>
              <a:tblPr/>
              <a:tblGrid>
                <a:gridCol w="1821609"/>
                <a:gridCol w="1014669"/>
                <a:gridCol w="2181138"/>
                <a:gridCol w="1078584"/>
              </a:tblGrid>
              <a:tr h="1678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8</a:t>
                      </a:r>
                    </a:p>
                  </a:txBody>
                  <a:tcPr marL="7993" marR="7993" marT="7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8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Economic Indicators</a:t>
                      </a:r>
                    </a:p>
                  </a:txBody>
                  <a:tcPr marL="7993" marR="7993" marT="7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8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for Guadalupe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County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and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the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State of New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Mexico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93" marR="7993" marT="7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85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93" marR="7993" marT="7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93" marR="7993" marT="7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93" marR="7993" marT="7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993" marR="7993" marT="7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1" y="1397004"/>
          <a:ext cx="7772398" cy="4670211"/>
        </p:xfrm>
        <a:graphic>
          <a:graphicData uri="http://schemas.openxmlformats.org/drawingml/2006/table">
            <a:tbl>
              <a:tblPr/>
              <a:tblGrid>
                <a:gridCol w="3352799"/>
                <a:gridCol w="1981200"/>
                <a:gridCol w="2438399"/>
              </a:tblGrid>
              <a:tr h="189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Guadalupe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State of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Indicator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County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New Mexico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Personal Income (2009)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105,946,000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66,856,080,000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 Capita Income (2009)</a:t>
                      </a:r>
                    </a:p>
                  </a:txBody>
                  <a:tcPr marL="81280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24,981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33,267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Employment (2010)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1,618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873,112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Unemployment (2010)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80,202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Unemployment Rate (2010)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10.4%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8.4%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Employment (2011)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1,592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873,656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Unemployment (2011)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178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67,227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Unemployment Rate (2011)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10.0%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7.1%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 People in Poverty (2010)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23.7%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19.8%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of Under 18 in Poverty (2010)</a:t>
                      </a:r>
                    </a:p>
                  </a:txBody>
                  <a:tcPr marL="81280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30.5%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28.5%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Transfer Receipt Dollars (2009)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44,879,000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14,345,809,000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Transfer Dollars as Percentage of</a:t>
                      </a:r>
                    </a:p>
                  </a:txBody>
                  <a:tcPr marL="81280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42.4%</a:t>
                      </a:r>
                    </a:p>
                  </a:txBody>
                  <a:tcPr marL="9031" marR="9031" marT="90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21.5%</a:t>
                      </a:r>
                    </a:p>
                  </a:txBody>
                  <a:tcPr marL="9031" marR="9031" marT="90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Personal Income (2009)</a:t>
                      </a:r>
                    </a:p>
                  </a:txBody>
                  <a:tcPr marL="81280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031" marR="9031" marT="9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1831</TotalTime>
  <Words>2083</Words>
  <Application>Microsoft Office PowerPoint</Application>
  <PresentationFormat>On-screen Show (4:3)</PresentationFormat>
  <Paragraphs>1051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For Additional Information: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makaylk</dc:creator>
  <cp:lastModifiedBy>Cheryl St. Clair</cp:lastModifiedBy>
  <cp:revision>201</cp:revision>
  <dcterms:created xsi:type="dcterms:W3CDTF">2011-08-19T15:11:08Z</dcterms:created>
  <dcterms:modified xsi:type="dcterms:W3CDTF">2012-05-25T20:03:19Z</dcterms:modified>
</cp:coreProperties>
</file>