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47" r:id="rId3"/>
    <p:sldId id="282" r:id="rId4"/>
    <p:sldId id="286" r:id="rId5"/>
    <p:sldId id="287" r:id="rId6"/>
    <p:sldId id="288" r:id="rId7"/>
    <p:sldId id="344" r:id="rId8"/>
    <p:sldId id="345" r:id="rId9"/>
    <p:sldId id="320" r:id="rId10"/>
    <p:sldId id="349" r:id="rId11"/>
    <p:sldId id="350" r:id="rId12"/>
    <p:sldId id="351" r:id="rId13"/>
    <p:sldId id="352" r:id="rId14"/>
    <p:sldId id="353" r:id="rId15"/>
    <p:sldId id="354" r:id="rId16"/>
    <p:sldId id="355" r:id="rId17"/>
    <p:sldId id="356" r:id="rId18"/>
    <p:sldId id="357" r:id="rId19"/>
    <p:sldId id="358" r:id="rId20"/>
    <p:sldId id="359" r:id="rId21"/>
    <p:sldId id="360" r:id="rId22"/>
    <p:sldId id="361" r:id="rId23"/>
    <p:sldId id="362" r:id="rId24"/>
    <p:sldId id="363" r:id="rId25"/>
    <p:sldId id="364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1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3" tIns="48328" rIns="96653" bIns="4832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9" y="0"/>
            <a:ext cx="3169920" cy="480060"/>
          </a:xfrm>
          <a:prstGeom prst="rect">
            <a:avLst/>
          </a:prstGeom>
        </p:spPr>
        <p:txBody>
          <a:bodyPr vert="horz" lIns="96653" tIns="48328" rIns="96653" bIns="48328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3" tIns="48328" rIns="96653" bIns="4832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9" y="9119474"/>
            <a:ext cx="3169920" cy="480060"/>
          </a:xfrm>
          <a:prstGeom prst="rect">
            <a:avLst/>
          </a:prstGeom>
        </p:spPr>
        <p:txBody>
          <a:bodyPr vert="horz" lIns="96653" tIns="48328" rIns="96653" bIns="48328" rtlCol="0" anchor="b"/>
          <a:lstStyle>
            <a:lvl1pPr algn="r">
              <a:defRPr sz="1300"/>
            </a:lvl1pPr>
          </a:lstStyle>
          <a:p>
            <a:fld id="{BA6838E5-99F0-4095-9C3A-8E997F0CBE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170764" cy="480388"/>
          </a:xfrm>
          <a:prstGeom prst="rect">
            <a:avLst/>
          </a:prstGeom>
        </p:spPr>
        <p:txBody>
          <a:bodyPr vert="horz" lIns="95601" tIns="47801" rIns="95601" bIns="4780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749" y="1"/>
            <a:ext cx="3170763" cy="480388"/>
          </a:xfrm>
          <a:prstGeom prst="rect">
            <a:avLst/>
          </a:prstGeom>
        </p:spPr>
        <p:txBody>
          <a:bodyPr vert="horz" lIns="95601" tIns="47801" rIns="95601" bIns="4780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01" tIns="47801" rIns="95601" bIns="478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363" y="4561227"/>
            <a:ext cx="5852160" cy="4320213"/>
          </a:xfrm>
          <a:prstGeom prst="rect">
            <a:avLst/>
          </a:prstGeom>
        </p:spPr>
        <p:txBody>
          <a:bodyPr vert="horz" lIns="95601" tIns="47801" rIns="95601" bIns="478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174"/>
            <a:ext cx="3170764" cy="480388"/>
          </a:xfrm>
          <a:prstGeom prst="rect">
            <a:avLst/>
          </a:prstGeom>
        </p:spPr>
        <p:txBody>
          <a:bodyPr vert="horz" lIns="95601" tIns="47801" rIns="95601" bIns="4780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749" y="9119174"/>
            <a:ext cx="3170763" cy="480388"/>
          </a:xfrm>
          <a:prstGeom prst="rect">
            <a:avLst/>
          </a:prstGeom>
        </p:spPr>
        <p:txBody>
          <a:bodyPr vert="horz" lIns="95601" tIns="47801" rIns="95601" bIns="47801" rtlCol="0" anchor="b"/>
          <a:lstStyle>
            <a:lvl1pPr algn="r">
              <a:defRPr sz="1300"/>
            </a:lvl1pPr>
          </a:lstStyle>
          <a:p>
            <a:fld id="{EDCAC0BA-456D-47C9-BFBB-3D0D714E9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C0BA-456D-47C9-BFBB-3D0D714E9979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03A8-DD91-47EE-9FE5-15FE3215DCD7}" type="datetimeFigureOut">
              <a:rPr lang="en-US" smtClean="0"/>
              <a:pPr/>
              <a:t>5/25/2012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BAEB0-A80B-4836-A999-2375A3BE49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genda Perry County Meeting #3.jpg"/>
          <p:cNvPicPr>
            <a:picLocks noChangeAspect="1"/>
          </p:cNvPicPr>
          <p:nvPr/>
        </p:nvPicPr>
        <p:blipFill>
          <a:blip r:embed="rId3" cstate="print"/>
          <a:srcRect l="10458" t="3333" r="11177" b="85556"/>
          <a:stretch>
            <a:fillRect/>
          </a:stretch>
        </p:blipFill>
        <p:spPr>
          <a:xfrm>
            <a:off x="762000" y="0"/>
            <a:ext cx="7620000" cy="13981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165622"/>
            <a:ext cx="8305800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Agenda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Guadalupe County Hospital  - Meeting #3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Tuesday April 10, 2012</a:t>
            </a:r>
          </a:p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4:00 pm</a:t>
            </a:r>
          </a:p>
          <a:p>
            <a:pPr algn="ctr"/>
            <a:endParaRPr lang="en-US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Introductions – Christina Campos, CEO, Guadalupe County Hospital</a:t>
            </a:r>
          </a:p>
          <a:p>
            <a:pPr marL="857250" lvl="1" indent="-400050">
              <a:buAutoNum type="romanUcPeriod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Review of  Prior Meetings – Val Schott, National Center</a:t>
            </a:r>
          </a:p>
          <a:p>
            <a:pPr marL="857250" lvl="1" indent="-400050">
              <a:buAutoNum type="romanUcPeriod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Survey Results - Gerald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Doeksen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National Center</a:t>
            </a:r>
          </a:p>
          <a:p>
            <a:pPr marL="857250" lvl="1" indent="-400050">
              <a:buAutoNum type="romanUcPeriod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Develop Community Action Plan – Gerald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Doeksen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Val Schott</a:t>
            </a:r>
          </a:p>
          <a:p>
            <a:pPr marL="1314450" lvl="2" indent="-400050">
              <a:lnSpc>
                <a:spcPct val="150000"/>
              </a:lnSpc>
              <a:buAutoNum type="romanU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List Community Health Issues</a:t>
            </a:r>
          </a:p>
          <a:p>
            <a:pPr marL="1314450" lvl="2" indent="-400050">
              <a:lnSpc>
                <a:spcPct val="150000"/>
              </a:lnSpc>
              <a:buAutoNum type="romanU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Prioritize Community Health Issues</a:t>
            </a:r>
          </a:p>
          <a:p>
            <a:pPr marL="1314450" lvl="2" indent="-400050">
              <a:lnSpc>
                <a:spcPct val="150000"/>
              </a:lnSpc>
              <a:buAutoNum type="romanU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Discuss Possible Resolution for Health Issues</a:t>
            </a:r>
          </a:p>
          <a:p>
            <a:pPr marL="1314450" lvl="2" indent="-400050">
              <a:lnSpc>
                <a:spcPct val="150000"/>
              </a:lnSpc>
              <a:buAutoNum type="romanU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Summarize Community Recommendations</a:t>
            </a:r>
          </a:p>
          <a:p>
            <a:pPr marL="1314450" lvl="2" indent="-400050">
              <a:lnSpc>
                <a:spcPct val="150000"/>
              </a:lnSpc>
              <a:buAutoNum type="romanU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Hospital CEO Response – Christina Campos</a:t>
            </a:r>
          </a:p>
          <a:p>
            <a:pPr marL="1314450" lvl="2" indent="-400050">
              <a:buAutoNum type="romanUcPeriod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1314450" lvl="2" indent="-400050">
              <a:buAutoNum type="alphaLcPeriod"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  <a:p>
            <a:pPr marL="857250" lvl="1" indent="-400050">
              <a:buAutoNum type="romanU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457200"/>
          <a:ext cx="7620000" cy="5766339"/>
        </p:xfrm>
        <a:graphic>
          <a:graphicData uri="http://schemas.openxmlformats.org/drawingml/2006/table">
            <a:tbl>
              <a:tblPr/>
              <a:tblGrid>
                <a:gridCol w="468587"/>
                <a:gridCol w="5246413"/>
                <a:gridCol w="838200"/>
                <a:gridCol w="1066800"/>
              </a:tblGrid>
              <a:tr h="381003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What type of specialist have you or someone in your household been to and in which city did you receive that care?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457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5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45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8659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Orthopedics/Orthopedic surgery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(Albuquerque [18], Las Vegas [4], Amarillo [1], Clovis [1], Santa Fe [1], Taos [1])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OB-GYN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(Albuquerque [17], Las Vegas [3], Clovis [1], no city specified [1])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General </a:t>
                      </a:r>
                      <a:r>
                        <a:rPr lang="es-ES" sz="18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Surgery</a:t>
                      </a:r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(Albuquerque [13], Las Vegas [5], Amarillo [2], Cincinnati [1], El Paso [1])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193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Cardiology/Heart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(Albuquerque [14], Bernalillo [1], Clovis [1], Cincinatti [1], Las Vegas [1], No City Specified [1])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Urology</a:t>
                      </a: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(Albuquerque [11], Las Vegas [2], Cincinnati [1], Taos [1], no city specified [1])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1314022"/>
          <a:ext cx="6553200" cy="3740582"/>
        </p:xfrm>
        <a:graphic>
          <a:graphicData uri="http://schemas.openxmlformats.org/drawingml/2006/table">
            <a:tbl>
              <a:tblPr/>
              <a:tblGrid>
                <a:gridCol w="459828"/>
                <a:gridCol w="2740572"/>
                <a:gridCol w="1447800"/>
                <a:gridCol w="1905000"/>
              </a:tblGrid>
              <a:tr h="457202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Did the specialist request further testing, laboratory work and/or x-rays?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713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Don't know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13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1" y="523882"/>
          <a:ext cx="6781799" cy="5724518"/>
        </p:xfrm>
        <a:graphic>
          <a:graphicData uri="http://schemas.openxmlformats.org/drawingml/2006/table">
            <a:tbl>
              <a:tblPr/>
              <a:tblGrid>
                <a:gridCol w="464208"/>
                <a:gridCol w="3269591"/>
                <a:gridCol w="1600200"/>
                <a:gridCol w="1447800"/>
              </a:tblGrid>
              <a:tr h="457200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 If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yes, in which city were the tests or laboratory work performed?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Albuquerque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Santa Rosa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Las Vegas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Clovis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Santa Fe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 Paso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Amarillo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Guadalupe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Cincinnati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99.8%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indicated more than one city.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334590"/>
          <a:ext cx="6477000" cy="3270066"/>
        </p:xfrm>
        <a:graphic>
          <a:graphicData uri="http://schemas.openxmlformats.org/drawingml/2006/table">
            <a:tbl>
              <a:tblPr/>
              <a:tblGrid>
                <a:gridCol w="459828"/>
                <a:gridCol w="2969172"/>
                <a:gridCol w="1371600"/>
                <a:gridCol w="1676400"/>
              </a:tblGrid>
              <a:tr h="380998"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Do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you use a primary care (family) doctor for most of your routine health care?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65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8714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143000"/>
          <a:ext cx="6248400" cy="3703325"/>
        </p:xfrm>
        <a:graphic>
          <a:graphicData uri="http://schemas.openxmlformats.org/drawingml/2006/table">
            <a:tbl>
              <a:tblPr/>
              <a:tblGrid>
                <a:gridCol w="446690"/>
                <a:gridCol w="3591910"/>
                <a:gridCol w="914400"/>
                <a:gridCol w="1295400"/>
              </a:tblGrid>
              <a:tr h="56388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If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no, then what kind of medical provider do you use for routine care?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0515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Public Health Office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Specialist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Whoever is on call or in office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provided more than one response.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183644"/>
          <a:ext cx="6629400" cy="4141886"/>
        </p:xfrm>
        <a:graphic>
          <a:graphicData uri="http://schemas.openxmlformats.org/drawingml/2006/table">
            <a:tbl>
              <a:tblPr/>
              <a:tblGrid>
                <a:gridCol w="464208"/>
                <a:gridCol w="3574392"/>
                <a:gridCol w="1066800"/>
                <a:gridCol w="1524000"/>
              </a:tblGrid>
              <a:tr h="304797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Have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you or someone else in our household been to a primary care (family) doctor in the Guadalupe County Hospital service area?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5596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Don't know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6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832664"/>
          <a:ext cx="6248400" cy="5034736"/>
        </p:xfrm>
        <a:graphic>
          <a:graphicData uri="http://schemas.openxmlformats.org/drawingml/2006/table">
            <a:tbl>
              <a:tblPr/>
              <a:tblGrid>
                <a:gridCol w="455449"/>
                <a:gridCol w="3430751"/>
                <a:gridCol w="1219200"/>
                <a:gridCol w="1143000"/>
              </a:tblGrid>
              <a:tr h="685796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How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satisfied were you or someone in your household with the quality of physician care received in the Guadalupe County Hospital service area? Would you say you were…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6472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Satisfied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Dissatisfied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Both satisfied and dissatisfied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Don't know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472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14400" y="914400"/>
          <a:ext cx="7010400" cy="5054236"/>
        </p:xfrm>
        <a:graphic>
          <a:graphicData uri="http://schemas.openxmlformats.org/drawingml/2006/table">
            <a:tbl>
              <a:tblPr/>
              <a:tblGrid>
                <a:gridCol w="464208"/>
                <a:gridCol w="4350282"/>
                <a:gridCol w="976710"/>
                <a:gridCol w="1219200"/>
              </a:tblGrid>
              <a:tr h="457201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14a.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Why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were you or someone in your household satisfied with the quality of physician care received in Guadalupe County?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872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Quality care; quality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51345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Professional, knowledgeable physicians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Personal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Services were provided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Timely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Convenience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Satisfied with specific physician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72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531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provided more than one response.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990600"/>
          <a:ext cx="6858000" cy="4730420"/>
        </p:xfrm>
        <a:graphic>
          <a:graphicData uri="http://schemas.openxmlformats.org/drawingml/2006/table">
            <a:tbl>
              <a:tblPr/>
              <a:tblGrid>
                <a:gridCol w="468587"/>
                <a:gridCol w="4391322"/>
                <a:gridCol w="855091"/>
                <a:gridCol w="1143000"/>
              </a:tblGrid>
              <a:tr h="457204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14b.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Why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were you or someone in your household dissatisfied with the quality of physician care received in Guadalupe County?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3216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1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1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Doctor/Staff was rushed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321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79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follow-up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by physician or nursing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Don't assume viral; need to do bloodwork to see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If can't provide care, should send you to someone who can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1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143000" y="1209042"/>
          <a:ext cx="6629401" cy="4031823"/>
        </p:xfrm>
        <a:graphic>
          <a:graphicData uri="http://schemas.openxmlformats.org/drawingml/2006/table">
            <a:tbl>
              <a:tblPr/>
              <a:tblGrid>
                <a:gridCol w="457201"/>
                <a:gridCol w="3657600"/>
                <a:gridCol w="990600"/>
                <a:gridCol w="1524000"/>
              </a:tblGrid>
              <a:tr h="457201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Are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you able to get an appointment with your primary care (family) doctor in the Guadalupe County Hospital service area when you need one?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198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Don't know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5733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3526" y="457200"/>
            <a:ext cx="8293274" cy="5993704"/>
          </a:xfrm>
          <a:prstGeom prst="rect">
            <a:avLst/>
          </a:prstGeom>
          <a:noFill/>
          <a:ln w="7620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6963" y="619125"/>
            <a:ext cx="4410075" cy="5705475"/>
          </a:xfrm>
          <a:prstGeom prst="rect">
            <a:avLst/>
          </a:prstGeom>
          <a:noFill/>
          <a:ln w="25400">
            <a:solidFill>
              <a:srgbClr val="6C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219200"/>
          <a:ext cx="6781800" cy="3629030"/>
        </p:xfrm>
        <a:graphic>
          <a:graphicData uri="http://schemas.openxmlformats.org/drawingml/2006/table">
            <a:tbl>
              <a:tblPr/>
              <a:tblGrid>
                <a:gridCol w="459828"/>
                <a:gridCol w="3197772"/>
                <a:gridCol w="1447800"/>
                <a:gridCol w="1676400"/>
              </a:tblGrid>
              <a:tr h="533403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Have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you or someone in your household delayed health care due to lack of money and/or insurance?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292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73.7%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292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2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533400"/>
          <a:ext cx="7543800" cy="5482582"/>
        </p:xfrm>
        <a:graphic>
          <a:graphicData uri="http://schemas.openxmlformats.org/drawingml/2006/table">
            <a:tbl>
              <a:tblPr/>
              <a:tblGrid>
                <a:gridCol w="455448"/>
                <a:gridCol w="4268201"/>
                <a:gridCol w="1296151"/>
                <a:gridCol w="1524000"/>
              </a:tblGrid>
              <a:tr h="533395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What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concerns you most about health care in the Guadalupe County Hospital service area?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6237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None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Physician Concerns (22, 28.8%)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Lack of doctors/specialists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909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Attracting/retaining physicians and staff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Misdiagnoses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Lack in thoroughness of care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Too long of a wait to be seen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Rushed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Holdout on referrals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623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Physician prejudice to patients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1143000"/>
          <a:ext cx="7315200" cy="4282442"/>
        </p:xfrm>
        <a:graphic>
          <a:graphicData uri="http://schemas.openxmlformats.org/drawingml/2006/table">
            <a:tbl>
              <a:tblPr/>
              <a:tblGrid>
                <a:gridCol w="4495800"/>
                <a:gridCol w="1524000"/>
                <a:gridCol w="1295400"/>
              </a:tblGrid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Hospital Concerns (18, 17.3%)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HIPPA violations/confidentiality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Need for dialysis care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Lack of professionalism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Need for physical therapy care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Pharmacy concerns: size/hours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6388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Low hospital visibility in community projects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Shortage of ER nurses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482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Training/Experience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" y="457200"/>
          <a:ext cx="8915400" cy="274320"/>
        </p:xfrm>
        <a:graphic>
          <a:graphicData uri="http://schemas.openxmlformats.org/drawingml/2006/table">
            <a:tbl>
              <a:tblPr/>
              <a:tblGrid>
                <a:gridCol w="942974"/>
                <a:gridCol w="7972426"/>
              </a:tblGrid>
              <a:tr h="2095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What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concerns you most about health care in the Guadalupe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Hospital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service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area?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" y="457200"/>
          <a:ext cx="8915400" cy="274320"/>
        </p:xfrm>
        <a:graphic>
          <a:graphicData uri="http://schemas.openxmlformats.org/drawingml/2006/table">
            <a:tbl>
              <a:tblPr/>
              <a:tblGrid>
                <a:gridCol w="942974"/>
                <a:gridCol w="7972426"/>
              </a:tblGrid>
              <a:tr h="20955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Cont.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What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concerns you most about health care in the Guadalupe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Hospital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service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area?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066800"/>
          <a:ext cx="7772400" cy="5105398"/>
        </p:xfrm>
        <a:graphic>
          <a:graphicData uri="http://schemas.openxmlformats.org/drawingml/2006/table">
            <a:tbl>
              <a:tblPr/>
              <a:tblGrid>
                <a:gridCol w="4876800"/>
                <a:gridCol w="1371600"/>
                <a:gridCol w="1524000"/>
              </a:tblGrid>
              <a:tr h="53854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General Concerns (14, 13.5%)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546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Transportation/ambulance transport services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Dentistry hours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Excessive cost of health care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Childcare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High birthrate for young unwed mothers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Little/no insurance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Need for intermediate and paramedics in EMS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Obesity epidemic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provided more than one response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533400"/>
          <a:ext cx="7696200" cy="5384205"/>
        </p:xfrm>
        <a:graphic>
          <a:graphicData uri="http://schemas.openxmlformats.org/drawingml/2006/table">
            <a:tbl>
              <a:tblPr/>
              <a:tblGrid>
                <a:gridCol w="442311"/>
                <a:gridCol w="4145080"/>
                <a:gridCol w="1756604"/>
                <a:gridCol w="1352205"/>
              </a:tblGrid>
              <a:tr h="152399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What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services would you like to see offered at Guadalupe County Hospital?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659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Don't know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Physician Services (5, 3.2%)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More doctors/primary care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Specialty  Services (106, 68.4%)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More Specialists  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Physical Therapy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Optometry/Ophthalmology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Chiropractor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6.5%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Dialysis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Chiropractor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065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OB/GYN</a:t>
                      </a:r>
                    </a:p>
                  </a:txBody>
                  <a:tcPr marL="85725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5943600"/>
          <a:ext cx="5257800" cy="304800"/>
        </p:xfrm>
        <a:graphic>
          <a:graphicData uri="http://schemas.openxmlformats.org/drawingml/2006/table">
            <a:tbl>
              <a:tblPr/>
              <a:tblGrid>
                <a:gridCol w="52578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Many respondents provided more than one response.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622" y="457200"/>
            <a:ext cx="8229600" cy="944562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For Additional Information: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452"/>
            <a:ext cx="8229600" cy="152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Please contact: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1447800"/>
            <a:ext cx="45720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Gerald Doeksen, Executive Director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Email: gad@okstate.edu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Phone: 405-744-6083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 or</a:t>
            </a: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Cheryl F. St. Clair, Associate Director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Email: cheryl@okstate.edu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Phone: 405-744-6083 or 98245</a:t>
            </a:r>
          </a:p>
          <a:p>
            <a:pPr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National Center for Rural Health Works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Oklahoma State University</a:t>
            </a:r>
          </a:p>
          <a:p>
            <a:pPr>
              <a:buNone/>
            </a:pPr>
            <a:endParaRPr lang="en-US" sz="5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32148"/>
            <a:ext cx="8305800" cy="6035040"/>
          </a:xfrm>
          <a:prstGeom prst="rect">
            <a:avLst/>
          </a:prstGeom>
          <a:noFill/>
          <a:ln w="76200">
            <a:solidFill>
              <a:srgbClr val="660033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4" name="Group 4"/>
          <p:cNvGrpSpPr/>
          <p:nvPr/>
        </p:nvGrpSpPr>
        <p:grpSpPr>
          <a:xfrm>
            <a:off x="406052" y="5318524"/>
            <a:ext cx="8356948" cy="1158476"/>
            <a:chOff x="609600" y="5486400"/>
            <a:chExt cx="8050271" cy="1158476"/>
          </a:xfrm>
        </p:grpSpPr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609600" y="5670415"/>
              <a:ext cx="7953882" cy="784698"/>
            </a:xfrm>
            <a:prstGeom prst="rect">
              <a:avLst/>
            </a:prstGeom>
            <a:solidFill>
              <a:srgbClr val="DDDDDD"/>
            </a:solidFill>
            <a:ln w="63500">
              <a:solidFill>
                <a:srgbClr val="660033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Rectangle 3"/>
            <p:cNvSpPr>
              <a:spLocks noChangeArrowheads="1"/>
            </p:cNvSpPr>
            <p:nvPr/>
          </p:nvSpPr>
          <p:spPr bwMode="auto">
            <a:xfrm>
              <a:off x="1138879" y="5486400"/>
              <a:ext cx="669619" cy="572311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660033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 Black" pitchFamily="34" charset="0"/>
                </a:rPr>
                <a:t>R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4"/>
            <p:cNvSpPr>
              <a:spLocks noChangeArrowheads="1"/>
            </p:cNvSpPr>
            <p:nvPr/>
          </p:nvSpPr>
          <p:spPr bwMode="auto">
            <a:xfrm>
              <a:off x="2208575" y="6080231"/>
              <a:ext cx="6229544" cy="388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" pitchFamily="34" charset="0"/>
                </a:rPr>
                <a:t>National Center for Rural Health Works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033448" y="5739686"/>
              <a:ext cx="6626423" cy="419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 Black" pitchFamily="34" charset="0"/>
                </a:rPr>
                <a:t>Community Health Needs Assessment Template</a:t>
              </a:r>
              <a:endPara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6"/>
            <p:cNvSpPr>
              <a:spLocks noChangeArrowheads="1"/>
            </p:cNvSpPr>
            <p:nvPr/>
          </p:nvSpPr>
          <p:spPr bwMode="auto">
            <a:xfrm>
              <a:off x="802711" y="6057088"/>
              <a:ext cx="669619" cy="57607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660033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 Black" pitchFamily="34" charset="0"/>
                </a:rPr>
                <a:t>H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" name="Rectangle 7"/>
            <p:cNvSpPr>
              <a:spLocks noChangeArrowheads="1"/>
            </p:cNvSpPr>
            <p:nvPr/>
          </p:nvSpPr>
          <p:spPr bwMode="auto">
            <a:xfrm>
              <a:off x="1460550" y="6068804"/>
              <a:ext cx="669619" cy="576072"/>
            </a:xfrm>
            <a:prstGeom prst="rect">
              <a:avLst/>
            </a:prstGeom>
            <a:solidFill>
              <a:srgbClr val="FFFFFF"/>
            </a:solidFill>
            <a:ln w="38100">
              <a:solidFill>
                <a:srgbClr val="660033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1" i="0" u="none" strike="noStrike" cap="none" normalizeH="0" baseline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rial Black" pitchFamily="34" charset="0"/>
                </a:rPr>
                <a:t>W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628320"/>
          <a:ext cx="5791200" cy="2334080"/>
        </p:xfrm>
        <a:graphic>
          <a:graphicData uri="http://schemas.openxmlformats.org/drawingml/2006/table">
            <a:tbl>
              <a:tblPr/>
              <a:tblGrid>
                <a:gridCol w="457199"/>
                <a:gridCol w="2667001"/>
                <a:gridCol w="1143000"/>
                <a:gridCol w="1524000"/>
              </a:tblGrid>
              <a:tr h="381000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Q1.</a:t>
                      </a:r>
                    </a:p>
                    <a:p>
                      <a:pPr algn="l" fontAlgn="t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Have you or someone in your household used the services of a hospital in the past 24 months?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08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8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8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708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08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76400" y="828828"/>
          <a:ext cx="5638800" cy="5190972"/>
        </p:xfrm>
        <a:graphic>
          <a:graphicData uri="http://schemas.openxmlformats.org/drawingml/2006/table">
            <a:tbl>
              <a:tblPr/>
              <a:tblGrid>
                <a:gridCol w="451069"/>
                <a:gridCol w="3282731"/>
                <a:gridCol w="990600"/>
                <a:gridCol w="914400"/>
              </a:tblGrid>
              <a:tr h="386861">
                <a:tc>
                  <a:txBody>
                    <a:bodyPr/>
                    <a:lstStyle/>
                    <a:p>
                      <a:pPr algn="l" fontAlgn="t"/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At which hospitals/cities were services received?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Guadalupe County Hospital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75.8%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Albuquerque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Las Vegas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Clovis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Santa Fe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Portalis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El Paso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Tucumcari Hospitals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61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received services at more than one hospital.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685803"/>
          <a:ext cx="8458200" cy="4653337"/>
        </p:xfrm>
        <a:graphic>
          <a:graphicData uri="http://schemas.openxmlformats.org/drawingml/2006/table">
            <a:tbl>
              <a:tblPr/>
              <a:tblGrid>
                <a:gridCol w="367748"/>
                <a:gridCol w="4673840"/>
                <a:gridCol w="1930525"/>
                <a:gridCol w="1486087"/>
              </a:tblGrid>
              <a:tr h="761997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3.   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You responded that you or someone in your household received care at a hospital other than Guadalupe County Hospital. Why did you or your family member choose that/those hospital(s)?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007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Availability of specialty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Physician referral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80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Quality of care/lack of confidence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Closer, more convenient location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Emergency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On vacation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Son attends school there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7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05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provided more than one answer.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685800"/>
          <a:ext cx="6096000" cy="5307533"/>
        </p:xfrm>
        <a:graphic>
          <a:graphicData uri="http://schemas.openxmlformats.org/drawingml/2006/table">
            <a:tbl>
              <a:tblPr/>
              <a:tblGrid>
                <a:gridCol w="490484"/>
                <a:gridCol w="3014716"/>
                <a:gridCol w="1219200"/>
                <a:gridCol w="1371600"/>
              </a:tblGrid>
              <a:tr h="228600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4.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What hospital service(s) were used at Guadalupe County Hospital?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111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Laboratory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Physician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22.6%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All radiological imaging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Emergency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Other outpatient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Inpatient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941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104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Many respondents indicated multiple categories of hospital services.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FF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1379275"/>
          <a:ext cx="5867400" cy="3345125"/>
        </p:xfrm>
        <a:graphic>
          <a:graphicData uri="http://schemas.openxmlformats.org/drawingml/2006/table">
            <a:tbl>
              <a:tblPr/>
              <a:tblGrid>
                <a:gridCol w="381000"/>
                <a:gridCol w="3048000"/>
                <a:gridCol w="1066800"/>
                <a:gridCol w="1371600"/>
              </a:tblGrid>
              <a:tr h="457202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 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How satisfied were you or someone in your household with the services you received at Guadalupe County Hospital? Would you say you were…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Satisfied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88.9%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Dissatisfied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569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685800"/>
          <a:ext cx="7086600" cy="5391115"/>
        </p:xfrm>
        <a:graphic>
          <a:graphicData uri="http://schemas.openxmlformats.org/drawingml/2006/table">
            <a:tbl>
              <a:tblPr/>
              <a:tblGrid>
                <a:gridCol w="472966"/>
                <a:gridCol w="4432363"/>
                <a:gridCol w="962071"/>
                <a:gridCol w="1219200"/>
              </a:tblGrid>
              <a:tr h="533398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6a.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Why were you or someone in your household satisfied with the services received at Guadalupe County Hospital?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4214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Competent care; quality care; quality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18.8%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Good staff care, personal staff care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Quick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Knowledgeable doctors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9.4%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Convenient, close to home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5.9%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Just satisfied; need more services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All questions answered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Beautiful facility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1.2%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47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627"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Some respondents provided more than one response.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036324"/>
          <a:ext cx="7086600" cy="3672838"/>
        </p:xfrm>
        <a:graphic>
          <a:graphicData uri="http://schemas.openxmlformats.org/drawingml/2006/table">
            <a:tbl>
              <a:tblPr/>
              <a:tblGrid>
                <a:gridCol w="459828"/>
                <a:gridCol w="4309241"/>
                <a:gridCol w="945931"/>
                <a:gridCol w="1371600"/>
              </a:tblGrid>
              <a:tr h="533398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6b.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Why were you or someone in your household dissatisfied with the services received at Guadalupe County Hospital?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3836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Response Category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No response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Too long wait for doctor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33.3%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Used to getting bad service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9578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No followup by medical clinic nursing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16.7%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0060">
                <a:tc>
                  <a:txBody>
                    <a:bodyPr/>
                    <a:lstStyle/>
                    <a:p>
                      <a:pPr algn="r" fontAlgn="b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100.0%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2196</TotalTime>
  <Words>1719</Words>
  <Application>Microsoft Office PowerPoint</Application>
  <PresentationFormat>On-screen Show (4:3)</PresentationFormat>
  <Paragraphs>642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For Additional Information: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makaylk</dc:creator>
  <cp:lastModifiedBy>Cheryl St. Clair</cp:lastModifiedBy>
  <cp:revision>209</cp:revision>
  <dcterms:created xsi:type="dcterms:W3CDTF">2011-08-19T15:11:08Z</dcterms:created>
  <dcterms:modified xsi:type="dcterms:W3CDTF">2012-05-25T20:04:31Z</dcterms:modified>
</cp:coreProperties>
</file>